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1"/>
  </p:notesMasterIdLst>
  <p:sldIdLst>
    <p:sldId id="256" r:id="rId2"/>
    <p:sldId id="284" r:id="rId3"/>
    <p:sldId id="263" r:id="rId4"/>
    <p:sldId id="347" r:id="rId5"/>
    <p:sldId id="348" r:id="rId6"/>
    <p:sldId id="349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285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67AA"/>
    <a:srgbClr val="166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4E667D-EBCB-4986-AA4A-1B88C68F5099}">
  <a:tblStyle styleId="{064E667D-EBCB-4986-AA4A-1B88C68F5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6dc4b7341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6dc4b7341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329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6dc4b7341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6dc4b7341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https://pixabay.com/en/new-york-city-tribute-in-lights-sky-78181/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Descriptions">
  <p:cSld name="BLANK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">
  <p:cSld name="BLANK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1">
  <p:cSld name="BLANK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86" name="Google Shape;86;p10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0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96" name="Google Shape;96;p1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2472467" y="1486409"/>
            <a:ext cx="6424500" cy="1082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 THỐNG QUẢN LÝ CHUỖI </a:t>
            </a:r>
            <a:b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 HÀNG GIẶT ỦI</a:t>
            </a:r>
            <a:endParaRPr lang="vi-V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44FEA-7EE0-4A64-8100-E2B8E0C4CD0A}"/>
              </a:ext>
            </a:extLst>
          </p:cNvPr>
          <p:cNvSpPr txBox="1"/>
          <p:nvPr/>
        </p:nvSpPr>
        <p:spPr>
          <a:xfrm>
            <a:off x="2803358" y="3116055"/>
            <a:ext cx="3308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Giảng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viên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chemeClr val="bg1"/>
                </a:solidFill>
              </a:rPr>
              <a:t>Nguyễn</a:t>
            </a:r>
            <a:r>
              <a:rPr lang="en-US" b="1" dirty="0">
                <a:solidFill>
                  <a:schemeClr val="bg1"/>
                </a:solidFill>
              </a:rPr>
              <a:t> Thanh </a:t>
            </a:r>
            <a:r>
              <a:rPr lang="en-US" b="1" dirty="0" err="1">
                <a:solidFill>
                  <a:schemeClr val="bg1"/>
                </a:solidFill>
              </a:rPr>
              <a:t>Phước</a:t>
            </a:r>
            <a:endParaRPr lang="vi-VN" b="1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0BD9C78-6B07-4465-B6D0-06CD43836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2876" y="3584239"/>
            <a:ext cx="1134092" cy="1059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B18-035E-468A-B55E-52A43DEA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20962"/>
            <a:ext cx="8460000" cy="572700"/>
          </a:xfrm>
        </p:spPr>
        <p:txBody>
          <a:bodyPr/>
          <a:lstStyle/>
          <a:p>
            <a:r>
              <a:rPr lang="vi-VN" b="1" u="sng" dirty="0">
                <a:solidFill>
                  <a:srgbClr val="0070C0"/>
                </a:solidFill>
              </a:rPr>
              <a:t>2. Các Màn Hình Chính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4CC78-EA81-4B9D-9D35-77DB2908034A}"/>
              </a:ext>
            </a:extLst>
          </p:cNvPr>
          <p:cNvSpPr txBox="1"/>
          <p:nvPr/>
        </p:nvSpPr>
        <p:spPr>
          <a:xfrm>
            <a:off x="2768267" y="4581328"/>
            <a:ext cx="3029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</a:rPr>
              <a:t>SC03: Lịch sử đặt hàng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C71BBC2-35FD-4D3B-8897-FDC4AA4D23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59" y="993662"/>
            <a:ext cx="6617368" cy="35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8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B18-035E-468A-B55E-52A43DEA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20962"/>
            <a:ext cx="8460000" cy="572700"/>
          </a:xfrm>
        </p:spPr>
        <p:txBody>
          <a:bodyPr/>
          <a:lstStyle/>
          <a:p>
            <a:r>
              <a:rPr lang="vi-VN" b="1" u="sng" dirty="0">
                <a:solidFill>
                  <a:srgbClr val="0070C0"/>
                </a:solidFill>
              </a:rPr>
              <a:t>2. Các Màn Hình Chính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4CC78-EA81-4B9D-9D35-77DB2908034A}"/>
              </a:ext>
            </a:extLst>
          </p:cNvPr>
          <p:cNvSpPr txBox="1"/>
          <p:nvPr/>
        </p:nvSpPr>
        <p:spPr>
          <a:xfrm>
            <a:off x="3561348" y="4591361"/>
            <a:ext cx="235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</a:rPr>
              <a:t>SC04: Đặt hàng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EB93150-8FB5-4D5A-88BE-C646AB747A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26" y="993662"/>
            <a:ext cx="6533147" cy="34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2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B18-035E-468A-B55E-52A43DEA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20962"/>
            <a:ext cx="8460000" cy="572700"/>
          </a:xfrm>
        </p:spPr>
        <p:txBody>
          <a:bodyPr/>
          <a:lstStyle/>
          <a:p>
            <a:r>
              <a:rPr lang="vi-VN" b="1" u="sng" dirty="0"/>
              <a:t>2. Các Màn Hình Chính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4CC78-EA81-4B9D-9D35-77DB2908034A}"/>
              </a:ext>
            </a:extLst>
          </p:cNvPr>
          <p:cNvSpPr txBox="1"/>
          <p:nvPr/>
        </p:nvSpPr>
        <p:spPr>
          <a:xfrm>
            <a:off x="3104147" y="4598690"/>
            <a:ext cx="2983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</a:rPr>
              <a:t>SC05: Chi tiết đơn hàng</a:t>
            </a:r>
          </a:p>
        </p:txBody>
      </p:sp>
      <p:pic>
        <p:nvPicPr>
          <p:cNvPr id="8" name="Picture 7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122124E8-2CD8-4703-9A52-1F64207CEB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0" y="993662"/>
            <a:ext cx="7507706" cy="35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2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B18-035E-468A-B55E-52A43DEA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20962"/>
            <a:ext cx="8460000" cy="572700"/>
          </a:xfrm>
        </p:spPr>
        <p:txBody>
          <a:bodyPr/>
          <a:lstStyle/>
          <a:p>
            <a:r>
              <a:rPr lang="vi-VN" b="1" u="sng" dirty="0"/>
              <a:t>2. Các Màn Hình Chính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4CC78-EA81-4B9D-9D35-77DB2908034A}"/>
              </a:ext>
            </a:extLst>
          </p:cNvPr>
          <p:cNvSpPr txBox="1"/>
          <p:nvPr/>
        </p:nvSpPr>
        <p:spPr>
          <a:xfrm>
            <a:off x="3561348" y="4591361"/>
            <a:ext cx="235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</a:rPr>
              <a:t>SC06: Thống kê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6B4E04D-30B7-448F-B86F-678281206E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53" y="993662"/>
            <a:ext cx="6918158" cy="35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4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B18-035E-468A-B55E-52A43DEA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20962"/>
            <a:ext cx="8460000" cy="572700"/>
          </a:xfrm>
        </p:spPr>
        <p:txBody>
          <a:bodyPr/>
          <a:lstStyle/>
          <a:p>
            <a:r>
              <a:rPr lang="vi-VN" b="1" u="sng" dirty="0">
                <a:solidFill>
                  <a:srgbClr val="0070C0"/>
                </a:solidFill>
              </a:rPr>
              <a:t>2. Các Màn Hình Chính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4CC78-EA81-4B9D-9D35-77DB2908034A}"/>
              </a:ext>
            </a:extLst>
          </p:cNvPr>
          <p:cNvSpPr txBox="1"/>
          <p:nvPr/>
        </p:nvSpPr>
        <p:spPr>
          <a:xfrm>
            <a:off x="3236495" y="4522483"/>
            <a:ext cx="3380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</a:rPr>
              <a:t>SC07: Thống kê doanh thu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A27C3D3-3EA9-45F4-B548-97A69320C57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993662"/>
            <a:ext cx="6978315" cy="34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7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B18-035E-468A-B55E-52A43DEA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20962"/>
            <a:ext cx="8460000" cy="572700"/>
          </a:xfrm>
        </p:spPr>
        <p:txBody>
          <a:bodyPr/>
          <a:lstStyle/>
          <a:p>
            <a:r>
              <a:rPr lang="vi-VN" b="1" u="sng" dirty="0">
                <a:solidFill>
                  <a:srgbClr val="0070C0"/>
                </a:solidFill>
              </a:rPr>
              <a:t>2. Các Màn Hình Chính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4CC78-EA81-4B9D-9D35-77DB2908034A}"/>
              </a:ext>
            </a:extLst>
          </p:cNvPr>
          <p:cNvSpPr txBox="1"/>
          <p:nvPr/>
        </p:nvSpPr>
        <p:spPr>
          <a:xfrm>
            <a:off x="3561347" y="4591361"/>
            <a:ext cx="2707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</a:rPr>
              <a:t>SC08: Thống kê chi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95E5721-F9BF-44F6-918A-52A9C7E5D2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5" y="993662"/>
            <a:ext cx="7158789" cy="33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4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B18-035E-468A-B55E-52A43DEA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20962"/>
            <a:ext cx="8460000" cy="572700"/>
          </a:xfrm>
        </p:spPr>
        <p:txBody>
          <a:bodyPr/>
          <a:lstStyle/>
          <a:p>
            <a:r>
              <a:rPr lang="vi-VN" b="1" u="sng" dirty="0">
                <a:solidFill>
                  <a:srgbClr val="0070C0"/>
                </a:solidFill>
              </a:rPr>
              <a:t>2. Các Màn Hình Chính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4CC78-EA81-4B9D-9D35-77DB2908034A}"/>
              </a:ext>
            </a:extLst>
          </p:cNvPr>
          <p:cNvSpPr txBox="1"/>
          <p:nvPr/>
        </p:nvSpPr>
        <p:spPr>
          <a:xfrm>
            <a:off x="3561347" y="4591361"/>
            <a:ext cx="275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</a:rPr>
              <a:t>SC09: Xuất nhập kho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D3AEACD-DF52-404C-8903-30A5C38314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1" y="993662"/>
            <a:ext cx="7255043" cy="34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B18-035E-468A-B55E-52A43DEA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20962"/>
            <a:ext cx="8460000" cy="572700"/>
          </a:xfrm>
        </p:spPr>
        <p:txBody>
          <a:bodyPr/>
          <a:lstStyle/>
          <a:p>
            <a:r>
              <a:rPr lang="vi-VN" b="1" u="sng" dirty="0">
                <a:solidFill>
                  <a:srgbClr val="0070C0"/>
                </a:solidFill>
              </a:rPr>
              <a:t>2. Các Màn Hình Chính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4CC78-EA81-4B9D-9D35-77DB2908034A}"/>
              </a:ext>
            </a:extLst>
          </p:cNvPr>
          <p:cNvSpPr txBox="1"/>
          <p:nvPr/>
        </p:nvSpPr>
        <p:spPr>
          <a:xfrm>
            <a:off x="3383548" y="4591361"/>
            <a:ext cx="2763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</a:rPr>
              <a:t>SC10: Tạo phiếu nhận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E30490B-C485-4A71-9073-9EE6F68D2F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4" y="993662"/>
            <a:ext cx="7267074" cy="35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2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B18-035E-468A-B55E-52A43DEA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20962"/>
            <a:ext cx="8460000" cy="572700"/>
          </a:xfrm>
        </p:spPr>
        <p:txBody>
          <a:bodyPr/>
          <a:lstStyle/>
          <a:p>
            <a:r>
              <a:rPr lang="vi-VN" b="1" u="sng" dirty="0">
                <a:solidFill>
                  <a:srgbClr val="0070C0"/>
                </a:solidFill>
              </a:rPr>
              <a:t>2. Các Màn Hình Chính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4CC78-EA81-4B9D-9D35-77DB2908034A}"/>
              </a:ext>
            </a:extLst>
          </p:cNvPr>
          <p:cNvSpPr txBox="1"/>
          <p:nvPr/>
        </p:nvSpPr>
        <p:spPr>
          <a:xfrm>
            <a:off x="3447048" y="4591361"/>
            <a:ext cx="280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</a:rPr>
              <a:t>SC11: Quản lý dịch vụ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AF75064-0654-447B-872C-43C07298BD0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58" y="993662"/>
            <a:ext cx="7267074" cy="35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71" descr="new-york-city-78181_1920.jpg"/>
          <p:cNvPicPr preferRelativeResize="0"/>
          <p:nvPr/>
        </p:nvPicPr>
        <p:blipFill rotWithShape="1">
          <a:blip r:embed="rId3">
            <a:alphaModFix/>
          </a:blip>
          <a:srcRect t="7316" b="7308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F2000F7-0948-422D-BAAC-BAC6BF85B414}"/>
              </a:ext>
            </a:extLst>
          </p:cNvPr>
          <p:cNvSpPr/>
          <p:nvPr/>
        </p:nvSpPr>
        <p:spPr>
          <a:xfrm>
            <a:off x="3048000" y="1727200"/>
            <a:ext cx="2830286" cy="17417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6" name="Google Shape;1041;p71">
            <a:extLst>
              <a:ext uri="{FF2B5EF4-FFF2-40B4-BE49-F238E27FC236}">
                <a16:creationId xmlns:a16="http://schemas.microsoft.com/office/drawing/2014/main" id="{47ADA9A0-48AB-478B-B6AB-2150BD1D92D2}"/>
              </a:ext>
            </a:extLst>
          </p:cNvPr>
          <p:cNvSpPr txBox="1"/>
          <p:nvPr/>
        </p:nvSpPr>
        <p:spPr>
          <a:xfrm>
            <a:off x="2455900" y="2112207"/>
            <a:ext cx="40290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Thanks You</a:t>
            </a:r>
            <a:endParaRPr sz="3600" dirty="0">
              <a:solidFill>
                <a:srgbClr val="4E6E9A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7" name="Google Shape;1042;p71">
            <a:extLst>
              <a:ext uri="{FF2B5EF4-FFF2-40B4-BE49-F238E27FC236}">
                <a16:creationId xmlns:a16="http://schemas.microsoft.com/office/drawing/2014/main" id="{77AE9638-549B-4DFA-8358-826FFE95AD6A}"/>
              </a:ext>
            </a:extLst>
          </p:cNvPr>
          <p:cNvGrpSpPr/>
          <p:nvPr/>
        </p:nvGrpSpPr>
        <p:grpSpPr>
          <a:xfrm>
            <a:off x="4138285" y="2755750"/>
            <a:ext cx="649715" cy="69000"/>
            <a:chOff x="684763" y="3506750"/>
            <a:chExt cx="3536825" cy="69000"/>
          </a:xfrm>
        </p:grpSpPr>
        <p:sp>
          <p:nvSpPr>
            <p:cNvPr id="18" name="Google Shape;1043;p71">
              <a:extLst>
                <a:ext uri="{FF2B5EF4-FFF2-40B4-BE49-F238E27FC236}">
                  <a16:creationId xmlns:a16="http://schemas.microsoft.com/office/drawing/2014/main" id="{C876335F-AF72-4EBE-ADE3-6657FD82D7A0}"/>
                </a:ext>
              </a:extLst>
            </p:cNvPr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4;p71">
              <a:extLst>
                <a:ext uri="{FF2B5EF4-FFF2-40B4-BE49-F238E27FC236}">
                  <a16:creationId xmlns:a16="http://schemas.microsoft.com/office/drawing/2014/main" id="{377D4865-18CE-4D90-8097-39A33FB2FF68}"/>
                </a:ext>
              </a:extLst>
            </p:cNvPr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5;p71">
              <a:extLst>
                <a:ext uri="{FF2B5EF4-FFF2-40B4-BE49-F238E27FC236}">
                  <a16:creationId xmlns:a16="http://schemas.microsoft.com/office/drawing/2014/main" id="{E1F86DC0-98CD-4D2B-9151-2FFCE4FBDD70}"/>
                </a:ext>
              </a:extLst>
            </p:cNvPr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6;p71">
              <a:extLst>
                <a:ext uri="{FF2B5EF4-FFF2-40B4-BE49-F238E27FC236}">
                  <a16:creationId xmlns:a16="http://schemas.microsoft.com/office/drawing/2014/main" id="{D999FAD4-04B2-412D-8CF7-5DA099648C9A}"/>
                </a:ext>
              </a:extLst>
            </p:cNvPr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70" descr="macbook-336704_1920.jpg"/>
          <p:cNvPicPr preferRelativeResize="0"/>
          <p:nvPr/>
        </p:nvPicPr>
        <p:blipFill rotWithShape="1">
          <a:blip r:embed="rId3">
            <a:alphaModFix/>
          </a:blip>
          <a:srcRect l="36973" t="-15778" r="19539" b="-1358"/>
          <a:stretch/>
        </p:blipFill>
        <p:spPr>
          <a:xfrm rot="5400000">
            <a:off x="1514400" y="-1514550"/>
            <a:ext cx="3924300" cy="6953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023" name="Google Shape;1023;p70"/>
          <p:cNvSpPr/>
          <p:nvPr/>
        </p:nvSpPr>
        <p:spPr>
          <a:xfrm>
            <a:off x="4917369" y="1076550"/>
            <a:ext cx="885600" cy="88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398" y="81259"/>
                </a:moveTo>
                <a:lnTo>
                  <a:pt x="29202" y="78450"/>
                </a:lnTo>
                <a:cubicBezTo>
                  <a:pt x="29685" y="77966"/>
                  <a:pt x="29975" y="77384"/>
                  <a:pt x="29975" y="76610"/>
                </a:cubicBezTo>
                <a:cubicBezTo>
                  <a:pt x="29975" y="74963"/>
                  <a:pt x="28912" y="73801"/>
                  <a:pt x="27268" y="73801"/>
                </a:cubicBezTo>
                <a:cubicBezTo>
                  <a:pt x="26398" y="73801"/>
                  <a:pt x="25914" y="74092"/>
                  <a:pt x="25334" y="74673"/>
                </a:cubicBezTo>
                <a:lnTo>
                  <a:pt x="22626" y="77384"/>
                </a:lnTo>
                <a:cubicBezTo>
                  <a:pt x="22046" y="77966"/>
                  <a:pt x="21756" y="78450"/>
                  <a:pt x="21756" y="79322"/>
                </a:cubicBezTo>
                <a:cubicBezTo>
                  <a:pt x="21756" y="80968"/>
                  <a:pt x="22917" y="82033"/>
                  <a:pt x="24560" y="82033"/>
                </a:cubicBezTo>
                <a:cubicBezTo>
                  <a:pt x="25334" y="82033"/>
                  <a:pt x="25914" y="81743"/>
                  <a:pt x="26398" y="81259"/>
                </a:cubicBezTo>
                <a:close/>
                <a:moveTo>
                  <a:pt x="43609" y="79322"/>
                </a:moveTo>
                <a:cubicBezTo>
                  <a:pt x="43609" y="77675"/>
                  <a:pt x="42546" y="76610"/>
                  <a:pt x="40902" y="76610"/>
                </a:cubicBezTo>
                <a:cubicBezTo>
                  <a:pt x="40032" y="76610"/>
                  <a:pt x="39548" y="76803"/>
                  <a:pt x="38968" y="77384"/>
                </a:cubicBezTo>
                <a:lnTo>
                  <a:pt x="11700" y="104697"/>
                </a:lnTo>
                <a:cubicBezTo>
                  <a:pt x="11120" y="105278"/>
                  <a:pt x="10829" y="105859"/>
                  <a:pt x="10829" y="106634"/>
                </a:cubicBezTo>
                <a:cubicBezTo>
                  <a:pt x="10829" y="108280"/>
                  <a:pt x="11990" y="109346"/>
                  <a:pt x="13634" y="109346"/>
                </a:cubicBezTo>
                <a:cubicBezTo>
                  <a:pt x="14407" y="109346"/>
                  <a:pt x="14987" y="109152"/>
                  <a:pt x="15471" y="108571"/>
                </a:cubicBezTo>
                <a:lnTo>
                  <a:pt x="42836" y="81259"/>
                </a:lnTo>
                <a:cubicBezTo>
                  <a:pt x="43319" y="80677"/>
                  <a:pt x="43609" y="80096"/>
                  <a:pt x="43609" y="79322"/>
                </a:cubicBezTo>
                <a:close/>
                <a:moveTo>
                  <a:pt x="43609" y="90266"/>
                </a:moveTo>
                <a:cubicBezTo>
                  <a:pt x="42836" y="90266"/>
                  <a:pt x="42256" y="90556"/>
                  <a:pt x="41676" y="91041"/>
                </a:cubicBezTo>
                <a:lnTo>
                  <a:pt x="33553" y="99273"/>
                </a:lnTo>
                <a:cubicBezTo>
                  <a:pt x="32973" y="99854"/>
                  <a:pt x="32683" y="100338"/>
                  <a:pt x="32683" y="101210"/>
                </a:cubicBezTo>
                <a:cubicBezTo>
                  <a:pt x="32683" y="102857"/>
                  <a:pt x="33843" y="103922"/>
                  <a:pt x="35390" y="103922"/>
                </a:cubicBezTo>
                <a:cubicBezTo>
                  <a:pt x="36261" y="103922"/>
                  <a:pt x="36841" y="103631"/>
                  <a:pt x="37324" y="103050"/>
                </a:cubicBezTo>
                <a:lnTo>
                  <a:pt x="45543" y="94915"/>
                </a:lnTo>
                <a:cubicBezTo>
                  <a:pt x="46124" y="94334"/>
                  <a:pt x="46317" y="93753"/>
                  <a:pt x="46317" y="92978"/>
                </a:cubicBezTo>
                <a:cubicBezTo>
                  <a:pt x="46317" y="91331"/>
                  <a:pt x="45253" y="90266"/>
                  <a:pt x="43609" y="90266"/>
                </a:cubicBezTo>
                <a:close/>
                <a:moveTo>
                  <a:pt x="120000" y="2808"/>
                </a:moveTo>
                <a:cubicBezTo>
                  <a:pt x="120000" y="1162"/>
                  <a:pt x="118936" y="0"/>
                  <a:pt x="117292" y="0"/>
                </a:cubicBezTo>
                <a:cubicBezTo>
                  <a:pt x="116712" y="0"/>
                  <a:pt x="116518" y="0"/>
                  <a:pt x="116228" y="290"/>
                </a:cubicBezTo>
                <a:lnTo>
                  <a:pt x="116228" y="290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cubicBezTo>
                  <a:pt x="773" y="50072"/>
                  <a:pt x="0" y="50847"/>
                  <a:pt x="0" y="52009"/>
                </a:cubicBezTo>
                <a:cubicBezTo>
                  <a:pt x="0" y="53365"/>
                  <a:pt x="773" y="54140"/>
                  <a:pt x="1837" y="54430"/>
                </a:cubicBezTo>
                <a:lnTo>
                  <a:pt x="1837" y="54430"/>
                </a:lnTo>
                <a:lnTo>
                  <a:pt x="46897" y="73026"/>
                </a:lnTo>
                <a:lnTo>
                  <a:pt x="65463" y="118159"/>
                </a:lnTo>
                <a:lnTo>
                  <a:pt x="65463" y="118159"/>
                </a:lnTo>
                <a:cubicBezTo>
                  <a:pt x="65753" y="119225"/>
                  <a:pt x="66817" y="120000"/>
                  <a:pt x="67880" y="120000"/>
                </a:cubicBezTo>
                <a:cubicBezTo>
                  <a:pt x="69041" y="120000"/>
                  <a:pt x="69814" y="119515"/>
                  <a:pt x="70394" y="118353"/>
                </a:cubicBezTo>
                <a:lnTo>
                  <a:pt x="70394" y="118353"/>
                </a:lnTo>
                <a:lnTo>
                  <a:pt x="70394" y="118353"/>
                </a:lnTo>
                <a:lnTo>
                  <a:pt x="70394" y="118353"/>
                </a:lnTo>
                <a:lnTo>
                  <a:pt x="119516" y="3583"/>
                </a:lnTo>
                <a:lnTo>
                  <a:pt x="119516" y="3583"/>
                </a:lnTo>
                <a:cubicBezTo>
                  <a:pt x="120000" y="3583"/>
                  <a:pt x="120000" y="3292"/>
                  <a:pt x="120000" y="2808"/>
                </a:cubicBezTo>
                <a:close/>
                <a:moveTo>
                  <a:pt x="9766" y="52009"/>
                </a:moveTo>
                <a:lnTo>
                  <a:pt x="105302" y="10944"/>
                </a:lnTo>
                <a:lnTo>
                  <a:pt x="48251" y="68087"/>
                </a:lnTo>
                <a:lnTo>
                  <a:pt x="9766" y="52009"/>
                </a:lnTo>
                <a:close/>
                <a:moveTo>
                  <a:pt x="68170" y="110508"/>
                </a:moveTo>
                <a:lnTo>
                  <a:pt x="52312" y="71670"/>
                </a:lnTo>
                <a:lnTo>
                  <a:pt x="109363" y="14527"/>
                </a:lnTo>
                <a:lnTo>
                  <a:pt x="68170" y="110508"/>
                </a:lnTo>
                <a:close/>
              </a:path>
            </a:pathLst>
          </a:custGeom>
          <a:solidFill>
            <a:srgbClr val="5477A7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70"/>
          <p:cNvSpPr txBox="1"/>
          <p:nvPr/>
        </p:nvSpPr>
        <p:spPr>
          <a:xfrm>
            <a:off x="5802969" y="1522025"/>
            <a:ext cx="37623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Thành viên:</a:t>
            </a:r>
            <a:endParaRPr sz="3600" dirty="0">
              <a:solidFill>
                <a:srgbClr val="4E6E9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26" name="Google Shape;1026;p70"/>
          <p:cNvSpPr txBox="1"/>
          <p:nvPr/>
        </p:nvSpPr>
        <p:spPr>
          <a:xfrm>
            <a:off x="3476550" y="2518054"/>
            <a:ext cx="5701349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Nguyễn</a:t>
            </a:r>
            <a:r>
              <a:rPr lang="en-US" sz="18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Phạm</a:t>
            </a:r>
            <a:r>
              <a:rPr lang="en-US" sz="18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Quốc</a:t>
            </a:r>
            <a:r>
              <a:rPr lang="en-US" sz="18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Huy</a:t>
            </a:r>
            <a:r>
              <a:rPr lang="en-US" sz="18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		MSSV: 1810097</a:t>
            </a:r>
            <a:endParaRPr sz="18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grpSp>
        <p:nvGrpSpPr>
          <p:cNvPr id="1027" name="Google Shape;1027;p7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028" name="Google Shape;1028;p7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026;p70">
            <a:extLst>
              <a:ext uri="{FF2B5EF4-FFF2-40B4-BE49-F238E27FC236}">
                <a16:creationId xmlns:a16="http://schemas.microsoft.com/office/drawing/2014/main" id="{DDCBC64E-72EB-4A5D-BF7D-8A42032010A1}"/>
              </a:ext>
            </a:extLst>
          </p:cNvPr>
          <p:cNvSpPr txBox="1"/>
          <p:nvPr/>
        </p:nvSpPr>
        <p:spPr>
          <a:xfrm>
            <a:off x="3476550" y="3070683"/>
            <a:ext cx="5701349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Võ</a:t>
            </a:r>
            <a:r>
              <a:rPr lang="en-US" sz="18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Nguyễn</a:t>
            </a:r>
            <a:r>
              <a:rPr lang="en-US" sz="18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Khả</a:t>
            </a:r>
            <a:r>
              <a:rPr lang="en-US" sz="18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Như</a:t>
            </a:r>
            <a:r>
              <a:rPr lang="en-US" sz="18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		MSSV: 1810169</a:t>
            </a:r>
            <a:endParaRPr sz="18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12" name="Google Shape;1026;p70">
            <a:extLst>
              <a:ext uri="{FF2B5EF4-FFF2-40B4-BE49-F238E27FC236}">
                <a16:creationId xmlns:a16="http://schemas.microsoft.com/office/drawing/2014/main" id="{9CB7EBA5-DA79-42AC-A241-7310E3DC8D94}"/>
              </a:ext>
            </a:extLst>
          </p:cNvPr>
          <p:cNvSpPr txBox="1"/>
          <p:nvPr/>
        </p:nvSpPr>
        <p:spPr>
          <a:xfrm>
            <a:off x="3491678" y="3607529"/>
            <a:ext cx="5701349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Bùi</a:t>
            </a:r>
            <a:r>
              <a:rPr lang="en-US" sz="18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Thị</a:t>
            </a:r>
            <a:r>
              <a:rPr lang="en-US" sz="18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 Phương Thảo		MSSV: 1810220</a:t>
            </a:r>
            <a:endParaRPr sz="18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7372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u="sng" dirty="0">
                <a:solidFill>
                  <a:srgbClr val="0070C0"/>
                </a:solidFill>
              </a:rPr>
              <a:t>1. Use Case Diagram</a:t>
            </a: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65B669-13C8-4EAA-BC70-303F0BBF92D6}"/>
              </a:ext>
            </a:extLst>
          </p:cNvPr>
          <p:cNvSpPr txBox="1"/>
          <p:nvPr/>
        </p:nvSpPr>
        <p:spPr>
          <a:xfrm>
            <a:off x="370482" y="1275347"/>
            <a:ext cx="185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Use case tổng quát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9" y="258655"/>
            <a:ext cx="4469255" cy="4439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C75D-6594-499F-81D9-482CB766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b="1" u="sng" dirty="0">
                <a:solidFill>
                  <a:srgbClr val="0070C0"/>
                </a:solidFill>
              </a:rPr>
              <a:t>1. </a:t>
            </a:r>
            <a:r>
              <a:rPr lang="vi-VN" b="1" u="sng" dirty="0">
                <a:solidFill>
                  <a:srgbClr val="0070C0"/>
                </a:solidFill>
              </a:rPr>
              <a:t>Use Case Diagram</a:t>
            </a:r>
            <a:endParaRPr lang="vi-VN" dirty="0"/>
          </a:p>
        </p:txBody>
      </p:sp>
      <p:grpSp>
        <p:nvGrpSpPr>
          <p:cNvPr id="6" name="Google Shape;371;p47">
            <a:extLst>
              <a:ext uri="{FF2B5EF4-FFF2-40B4-BE49-F238E27FC236}">
                <a16:creationId xmlns:a16="http://schemas.microsoft.com/office/drawing/2014/main" id="{CDB44D74-4FD2-4238-AE26-6AD45FE587BA}"/>
              </a:ext>
            </a:extLst>
          </p:cNvPr>
          <p:cNvGrpSpPr/>
          <p:nvPr/>
        </p:nvGrpSpPr>
        <p:grpSpPr>
          <a:xfrm rot="5400000">
            <a:off x="8384340" y="558466"/>
            <a:ext cx="278152" cy="345818"/>
            <a:chOff x="0" y="46600"/>
            <a:chExt cx="3121800" cy="5004600"/>
          </a:xfrm>
        </p:grpSpPr>
        <p:sp>
          <p:nvSpPr>
            <p:cNvPr id="7" name="Google Shape;372;p47">
              <a:extLst>
                <a:ext uri="{FF2B5EF4-FFF2-40B4-BE49-F238E27FC236}">
                  <a16:creationId xmlns:a16="http://schemas.microsoft.com/office/drawing/2014/main" id="{3A973910-DD1D-4787-9CF5-7BCAF6472D90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3;p47">
              <a:extLst>
                <a:ext uri="{FF2B5EF4-FFF2-40B4-BE49-F238E27FC236}">
                  <a16:creationId xmlns:a16="http://schemas.microsoft.com/office/drawing/2014/main" id="{D97863A7-4139-4863-B1DD-6AF2362E8D3B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4;p47">
              <a:extLst>
                <a:ext uri="{FF2B5EF4-FFF2-40B4-BE49-F238E27FC236}">
                  <a16:creationId xmlns:a16="http://schemas.microsoft.com/office/drawing/2014/main" id="{18BCC656-EAFA-4427-9E5E-0F89F8C26B7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91D68-EDA6-45D7-BD66-753B89A9F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5054" y="3903796"/>
            <a:ext cx="3891300" cy="788513"/>
          </a:xfrm>
        </p:spPr>
        <p:txBody>
          <a:bodyPr/>
          <a:lstStyle/>
          <a:p>
            <a:pPr marL="114300" indent="0" algn="ctr">
              <a:buNone/>
            </a:pPr>
            <a:r>
              <a:rPr lang="vi-VN" dirty="0">
                <a:solidFill>
                  <a:schemeClr val="tx1"/>
                </a:solidFill>
              </a:rPr>
              <a:t>Use case Khách hàng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A668D1-577D-4BF9-904B-FCDAA4882D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9975" y="1167213"/>
            <a:ext cx="5943600" cy="25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C75D-6594-499F-81D9-482CB766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b="1" u="sng" dirty="0">
                <a:solidFill>
                  <a:srgbClr val="0070C0"/>
                </a:solidFill>
              </a:rPr>
              <a:t>1. </a:t>
            </a:r>
            <a:r>
              <a:rPr lang="vi-VN" b="1" u="sng" dirty="0">
                <a:solidFill>
                  <a:srgbClr val="0070C0"/>
                </a:solidFill>
              </a:rPr>
              <a:t>Use Case Diagram</a:t>
            </a:r>
            <a:endParaRPr lang="vi-VN" dirty="0"/>
          </a:p>
        </p:txBody>
      </p:sp>
      <p:grpSp>
        <p:nvGrpSpPr>
          <p:cNvPr id="6" name="Google Shape;371;p47">
            <a:extLst>
              <a:ext uri="{FF2B5EF4-FFF2-40B4-BE49-F238E27FC236}">
                <a16:creationId xmlns:a16="http://schemas.microsoft.com/office/drawing/2014/main" id="{CDB44D74-4FD2-4238-AE26-6AD45FE587BA}"/>
              </a:ext>
            </a:extLst>
          </p:cNvPr>
          <p:cNvGrpSpPr/>
          <p:nvPr/>
        </p:nvGrpSpPr>
        <p:grpSpPr>
          <a:xfrm rot="5400000">
            <a:off x="8384340" y="558466"/>
            <a:ext cx="278152" cy="345818"/>
            <a:chOff x="0" y="46600"/>
            <a:chExt cx="3121800" cy="5004600"/>
          </a:xfrm>
        </p:grpSpPr>
        <p:sp>
          <p:nvSpPr>
            <p:cNvPr id="7" name="Google Shape;372;p47">
              <a:extLst>
                <a:ext uri="{FF2B5EF4-FFF2-40B4-BE49-F238E27FC236}">
                  <a16:creationId xmlns:a16="http://schemas.microsoft.com/office/drawing/2014/main" id="{3A973910-DD1D-4787-9CF5-7BCAF6472D90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3;p47">
              <a:extLst>
                <a:ext uri="{FF2B5EF4-FFF2-40B4-BE49-F238E27FC236}">
                  <a16:creationId xmlns:a16="http://schemas.microsoft.com/office/drawing/2014/main" id="{D97863A7-4139-4863-B1DD-6AF2362E8D3B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4;p47">
              <a:extLst>
                <a:ext uri="{FF2B5EF4-FFF2-40B4-BE49-F238E27FC236}">
                  <a16:creationId xmlns:a16="http://schemas.microsoft.com/office/drawing/2014/main" id="{18BCC656-EAFA-4427-9E5E-0F89F8C26B7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91D68-EDA6-45D7-BD66-753B89A9F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5054" y="4125775"/>
            <a:ext cx="3891300" cy="451636"/>
          </a:xfrm>
        </p:spPr>
        <p:txBody>
          <a:bodyPr/>
          <a:lstStyle/>
          <a:p>
            <a:pPr marL="114300" indent="0" algn="ctr">
              <a:buNone/>
            </a:pPr>
            <a:r>
              <a:rPr lang="vi-VN" dirty="0">
                <a:solidFill>
                  <a:schemeClr val="tx1"/>
                </a:solidFill>
              </a:rPr>
              <a:t>Use case Nhân viên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8AD4D-0B90-40B5-808F-E2C640E64D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20" y="1113790"/>
            <a:ext cx="6268453" cy="291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6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C75D-6594-499F-81D9-482CB766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b="1" u="sng" dirty="0">
                <a:solidFill>
                  <a:srgbClr val="0070C0"/>
                </a:solidFill>
              </a:rPr>
              <a:t>1. </a:t>
            </a:r>
            <a:r>
              <a:rPr lang="vi-VN" b="1" u="sng" dirty="0">
                <a:solidFill>
                  <a:srgbClr val="0070C0"/>
                </a:solidFill>
              </a:rPr>
              <a:t>Use Case Diagram</a:t>
            </a:r>
            <a:endParaRPr lang="vi-VN" dirty="0"/>
          </a:p>
        </p:txBody>
      </p:sp>
      <p:grpSp>
        <p:nvGrpSpPr>
          <p:cNvPr id="6" name="Google Shape;371;p47">
            <a:extLst>
              <a:ext uri="{FF2B5EF4-FFF2-40B4-BE49-F238E27FC236}">
                <a16:creationId xmlns:a16="http://schemas.microsoft.com/office/drawing/2014/main" id="{CDB44D74-4FD2-4238-AE26-6AD45FE587BA}"/>
              </a:ext>
            </a:extLst>
          </p:cNvPr>
          <p:cNvGrpSpPr/>
          <p:nvPr/>
        </p:nvGrpSpPr>
        <p:grpSpPr>
          <a:xfrm rot="5400000">
            <a:off x="8384340" y="558466"/>
            <a:ext cx="278152" cy="345818"/>
            <a:chOff x="0" y="46600"/>
            <a:chExt cx="3121800" cy="5004600"/>
          </a:xfrm>
        </p:grpSpPr>
        <p:sp>
          <p:nvSpPr>
            <p:cNvPr id="7" name="Google Shape;372;p47">
              <a:extLst>
                <a:ext uri="{FF2B5EF4-FFF2-40B4-BE49-F238E27FC236}">
                  <a16:creationId xmlns:a16="http://schemas.microsoft.com/office/drawing/2014/main" id="{3A973910-DD1D-4787-9CF5-7BCAF6472D90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3;p47">
              <a:extLst>
                <a:ext uri="{FF2B5EF4-FFF2-40B4-BE49-F238E27FC236}">
                  <a16:creationId xmlns:a16="http://schemas.microsoft.com/office/drawing/2014/main" id="{D97863A7-4139-4863-B1DD-6AF2362E8D3B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4;p47">
              <a:extLst>
                <a:ext uri="{FF2B5EF4-FFF2-40B4-BE49-F238E27FC236}">
                  <a16:creationId xmlns:a16="http://schemas.microsoft.com/office/drawing/2014/main" id="{18BCC656-EAFA-4427-9E5E-0F89F8C26B7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91D68-EDA6-45D7-BD66-753B89A9F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9117" y="4396825"/>
            <a:ext cx="3891300" cy="451636"/>
          </a:xfrm>
        </p:spPr>
        <p:txBody>
          <a:bodyPr/>
          <a:lstStyle/>
          <a:p>
            <a:pPr marL="114300" indent="0" algn="ctr">
              <a:buNone/>
            </a:pPr>
            <a:r>
              <a:rPr lang="vi-VN" dirty="0">
                <a:solidFill>
                  <a:schemeClr val="tx1"/>
                </a:solidFill>
              </a:rPr>
              <a:t>Use case Manager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14" y="1017725"/>
            <a:ext cx="4837706" cy="33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C75D-6594-499F-81D9-482CB766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b="1" u="sng" dirty="0">
                <a:solidFill>
                  <a:srgbClr val="0070C0"/>
                </a:solidFill>
              </a:rPr>
              <a:t>1. </a:t>
            </a:r>
            <a:r>
              <a:rPr lang="vi-VN" b="1" u="sng" dirty="0">
                <a:solidFill>
                  <a:srgbClr val="0070C0"/>
                </a:solidFill>
              </a:rPr>
              <a:t>Use Case Diagram</a:t>
            </a:r>
            <a:endParaRPr lang="vi-VN" dirty="0"/>
          </a:p>
        </p:txBody>
      </p:sp>
      <p:grpSp>
        <p:nvGrpSpPr>
          <p:cNvPr id="6" name="Google Shape;371;p47">
            <a:extLst>
              <a:ext uri="{FF2B5EF4-FFF2-40B4-BE49-F238E27FC236}">
                <a16:creationId xmlns:a16="http://schemas.microsoft.com/office/drawing/2014/main" id="{CDB44D74-4FD2-4238-AE26-6AD45FE587BA}"/>
              </a:ext>
            </a:extLst>
          </p:cNvPr>
          <p:cNvGrpSpPr/>
          <p:nvPr/>
        </p:nvGrpSpPr>
        <p:grpSpPr>
          <a:xfrm rot="5400000">
            <a:off x="8384340" y="558466"/>
            <a:ext cx="278152" cy="345818"/>
            <a:chOff x="0" y="46600"/>
            <a:chExt cx="3121800" cy="5004600"/>
          </a:xfrm>
        </p:grpSpPr>
        <p:sp>
          <p:nvSpPr>
            <p:cNvPr id="7" name="Google Shape;372;p47">
              <a:extLst>
                <a:ext uri="{FF2B5EF4-FFF2-40B4-BE49-F238E27FC236}">
                  <a16:creationId xmlns:a16="http://schemas.microsoft.com/office/drawing/2014/main" id="{3A973910-DD1D-4787-9CF5-7BCAF6472D90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3;p47">
              <a:extLst>
                <a:ext uri="{FF2B5EF4-FFF2-40B4-BE49-F238E27FC236}">
                  <a16:creationId xmlns:a16="http://schemas.microsoft.com/office/drawing/2014/main" id="{D97863A7-4139-4863-B1DD-6AF2362E8D3B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4;p47">
              <a:extLst>
                <a:ext uri="{FF2B5EF4-FFF2-40B4-BE49-F238E27FC236}">
                  <a16:creationId xmlns:a16="http://schemas.microsoft.com/office/drawing/2014/main" id="{18BCC656-EAFA-4427-9E5E-0F89F8C26B7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91D68-EDA6-45D7-BD66-753B89A9F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9117" y="4396825"/>
            <a:ext cx="3891300" cy="451636"/>
          </a:xfrm>
        </p:spPr>
        <p:txBody>
          <a:bodyPr/>
          <a:lstStyle/>
          <a:p>
            <a:pPr marL="114300" indent="0" algn="ctr">
              <a:buNone/>
            </a:pPr>
            <a:r>
              <a:rPr lang="vi-VN" dirty="0">
                <a:solidFill>
                  <a:schemeClr val="tx1"/>
                </a:solidFill>
              </a:rPr>
              <a:t>Use </a:t>
            </a:r>
            <a:r>
              <a:rPr lang="vi-VN" dirty="0" smtClean="0">
                <a:solidFill>
                  <a:schemeClr val="tx1"/>
                </a:solidFill>
              </a:rPr>
              <a:t>case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chủ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cửa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hàng</a:t>
            </a: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342C8B-2A4F-45E2-A1A3-8225FFAE56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9" y="1017724"/>
            <a:ext cx="6581274" cy="34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B18-035E-468A-B55E-52A43DEA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u="sng" dirty="0">
                <a:solidFill>
                  <a:srgbClr val="0070C0"/>
                </a:solidFill>
              </a:rPr>
              <a:t>2. Các Màn Hình Chính</a:t>
            </a:r>
          </a:p>
        </p:txBody>
      </p:sp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2582A3FF-C9E0-4C81-9F4A-76DDC98EA7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83" y="1017725"/>
            <a:ext cx="5943600" cy="3343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4CC78-EA81-4B9D-9D35-77DB2908034A}"/>
              </a:ext>
            </a:extLst>
          </p:cNvPr>
          <p:cNvSpPr txBox="1"/>
          <p:nvPr/>
        </p:nvSpPr>
        <p:spPr>
          <a:xfrm>
            <a:off x="3922295" y="4544586"/>
            <a:ext cx="235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</a:rPr>
              <a:t>SC01: Login</a:t>
            </a:r>
          </a:p>
        </p:txBody>
      </p:sp>
    </p:spTree>
    <p:extLst>
      <p:ext uri="{BB962C8B-B14F-4D97-AF65-F5344CB8AC3E}">
        <p14:creationId xmlns:p14="http://schemas.microsoft.com/office/powerpoint/2010/main" val="59614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FB18-035E-468A-B55E-52A43DEA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" y="420962"/>
            <a:ext cx="8460000" cy="572700"/>
          </a:xfrm>
        </p:spPr>
        <p:txBody>
          <a:bodyPr/>
          <a:lstStyle/>
          <a:p>
            <a:r>
              <a:rPr lang="vi-VN" b="1" u="sng" dirty="0">
                <a:solidFill>
                  <a:srgbClr val="0070C0"/>
                </a:solidFill>
              </a:rPr>
              <a:t>2. Các Màn Hình Chính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4CC78-EA81-4B9D-9D35-77DB2908034A}"/>
              </a:ext>
            </a:extLst>
          </p:cNvPr>
          <p:cNvSpPr txBox="1"/>
          <p:nvPr/>
        </p:nvSpPr>
        <p:spPr>
          <a:xfrm>
            <a:off x="3088774" y="4685738"/>
            <a:ext cx="296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tx1"/>
                </a:solidFill>
              </a:rPr>
              <a:t>SC02: Bảng giá dịch vụ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E40B5A-CFF6-4E55-8616-EBAA8CE35E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26" y="946888"/>
            <a:ext cx="6424863" cy="364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199</Words>
  <Application>Microsoft Office PowerPoint</Application>
  <PresentationFormat>On-screen Show (16:9)</PresentationFormat>
  <Paragraphs>40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Muli</vt:lpstr>
      <vt:lpstr>Times New Roman</vt:lpstr>
      <vt:lpstr>Arial</vt:lpstr>
      <vt:lpstr>Simple Light</vt:lpstr>
      <vt:lpstr>HỆ THỐNG QUẢN LÝ CHUỖI  CỬA HÀNG GIẶT ỦI</vt:lpstr>
      <vt:lpstr>PowerPoint Presentation</vt:lpstr>
      <vt:lpstr>1. Use Case Diagram</vt:lpstr>
      <vt:lpstr>1. Use Case Diagram</vt:lpstr>
      <vt:lpstr>1. Use Case Diagram</vt:lpstr>
      <vt:lpstr>1. Use Case Diagram</vt:lpstr>
      <vt:lpstr>1. Use Case Diagram</vt:lpstr>
      <vt:lpstr>2. Các Màn Hình Chính</vt:lpstr>
      <vt:lpstr>2. Các Màn Hình Chính</vt:lpstr>
      <vt:lpstr>2. Các Màn Hình Chính</vt:lpstr>
      <vt:lpstr>2. Các Màn Hình Chính</vt:lpstr>
      <vt:lpstr>2. Các Màn Hình Chính</vt:lpstr>
      <vt:lpstr>2. Các Màn Hình Chính</vt:lpstr>
      <vt:lpstr>2. Các Màn Hình Chính</vt:lpstr>
      <vt:lpstr>2. Các Màn Hình Chính</vt:lpstr>
      <vt:lpstr>2. Các Màn Hình Chính</vt:lpstr>
      <vt:lpstr>2. Các Màn Hình Chính</vt:lpstr>
      <vt:lpstr>2. Các Màn Hình Chính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</dc:title>
  <cp:lastModifiedBy>Admin</cp:lastModifiedBy>
  <cp:revision>65</cp:revision>
  <dcterms:modified xsi:type="dcterms:W3CDTF">2021-06-28T14:28:45Z</dcterms:modified>
</cp:coreProperties>
</file>